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96" r:id="rId4"/>
    <p:sldId id="260" r:id="rId5"/>
    <p:sldId id="257" r:id="rId6"/>
    <p:sldId id="297" r:id="rId7"/>
    <p:sldId id="261" r:id="rId8"/>
    <p:sldId id="298" r:id="rId9"/>
    <p:sldId id="262" r:id="rId10"/>
    <p:sldId id="300" r:id="rId11"/>
    <p:sldId id="299" r:id="rId12"/>
    <p:sldId id="301" r:id="rId13"/>
    <p:sldId id="302" r:id="rId14"/>
    <p:sldId id="303" r:id="rId15"/>
    <p:sldId id="304" r:id="rId16"/>
    <p:sldId id="26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89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295" r:id="rId37"/>
  </p:sldIdLst>
  <p:sldSz cx="12192000" cy="6858000"/>
  <p:notesSz cx="6858000" cy="9144000"/>
  <p:embeddedFontLst>
    <p:embeddedFont>
      <p:font typeface="Economica" panose="020B060402020202020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GA5XvYorTyceSw7n2ZfyVf7ht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20878f4b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f20878f4b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ab05d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ab05d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808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5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ab05d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ab05d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05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ab05d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ab05d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52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86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ab05d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ab05d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93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5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92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3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7c0a12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7c0a12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83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80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64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b05df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b05df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26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087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23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90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601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978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7c0a12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7c0a12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92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476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455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12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2ab05dff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2ab05dff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156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6bb2879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76bb2879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2ab05df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2ab05df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c0a12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7c0a12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c0a12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7c0a12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70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c0a12e8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c0a12e8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c0a12e8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c0a12e8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54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ab05d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ab05d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pvsaPresentatio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20878f4b1_0_186"/>
          <p:cNvSpPr/>
          <p:nvPr/>
        </p:nvSpPr>
        <p:spPr>
          <a:xfrm>
            <a:off x="3658683" y="1008933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gf20878f4b1_0_186"/>
          <p:cNvSpPr/>
          <p:nvPr/>
        </p:nvSpPr>
        <p:spPr>
          <a:xfrm rot="10800000">
            <a:off x="7091169" y="43556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gf20878f4b1_0_186"/>
          <p:cNvSpPr txBox="1">
            <a:spLocks noGrp="1"/>
          </p:cNvSpPr>
          <p:nvPr>
            <p:ph type="ctrTitle"/>
          </p:nvPr>
        </p:nvSpPr>
        <p:spPr>
          <a:xfrm>
            <a:off x="4059600" y="1925674"/>
            <a:ext cx="40728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f20878f4b1_0_186"/>
          <p:cNvSpPr txBox="1">
            <a:spLocks noGrp="1"/>
          </p:cNvSpPr>
          <p:nvPr>
            <p:ph type="subTitle" idx="1"/>
          </p:nvPr>
        </p:nvSpPr>
        <p:spPr>
          <a:xfrm>
            <a:off x="4059600" y="4155440"/>
            <a:ext cx="40728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20878f4b1_0_2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f20878f4b1_0_197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f20878f4b1_0_197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f20878f4b1_0_197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gf20878f4b1_0_1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20878f4b1_0_202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f20878f4b1_0_202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gf20878f4b1_0_202"/>
          <p:cNvSpPr txBox="1">
            <a:spLocks noGrp="1"/>
          </p:cNvSpPr>
          <p:nvPr>
            <p:ph type="body" idx="2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f20878f4b1_0_2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f20878f4b1_0_192"/>
          <p:cNvSpPr/>
          <p:nvPr/>
        </p:nvSpPr>
        <p:spPr>
          <a:xfrm flipH="1">
            <a:off x="10491528" y="200508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gf20878f4b1_0_192"/>
          <p:cNvSpPr/>
          <p:nvPr/>
        </p:nvSpPr>
        <p:spPr>
          <a:xfrm rot="10800000" flipH="1">
            <a:off x="93100" y="524242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gf20878f4b1_0_192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f20878f4b1_0_1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f20878f4b1_0_207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f20878f4b1_0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20878f4b1_0_21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f20878f4b1_0_21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f20878f4b1_0_2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20878f4b1_0_218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gf20878f4b1_0_21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gf20878f4b1_0_218"/>
          <p:cNvSpPr txBox="1">
            <a:spLocks noGrp="1"/>
          </p:cNvSpPr>
          <p:nvPr>
            <p:ph type="title"/>
          </p:nvPr>
        </p:nvSpPr>
        <p:spPr>
          <a:xfrm>
            <a:off x="354000" y="1239033"/>
            <a:ext cx="5393700" cy="238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gf20878f4b1_0_218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2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Google Shape;45;gf20878f4b1_0_21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f20878f4b1_0_2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20878f4b1_0_225"/>
          <p:cNvSpPr txBox="1">
            <a:spLocks noGrp="1"/>
          </p:cNvSpPr>
          <p:nvPr>
            <p:ph type="body" idx="1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49" name="Google Shape;49;gf20878f4b1_0_2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20878f4b1_0_228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f20878f4b1_0_228"/>
          <p:cNvSpPr txBox="1">
            <a:spLocks noGrp="1"/>
          </p:cNvSpPr>
          <p:nvPr>
            <p:ph type="title" hasCustomPrompt="1"/>
          </p:nvPr>
        </p:nvSpPr>
        <p:spPr>
          <a:xfrm>
            <a:off x="415600" y="1276167"/>
            <a:ext cx="11360700" cy="2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gf20878f4b1_0_228"/>
          <p:cNvSpPr txBox="1">
            <a:spLocks noGrp="1"/>
          </p:cNvSpPr>
          <p:nvPr>
            <p:ph type="body" idx="1"/>
          </p:nvPr>
        </p:nvSpPr>
        <p:spPr>
          <a:xfrm>
            <a:off x="415600" y="4216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f20878f4b1_0_2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20878f4b1_0_182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f20878f4b1_0_182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" name="Google Shape;8;gf20878f4b1_0_18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600" y="6105725"/>
            <a:ext cx="2322001" cy="577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E30836-ACD8-CFC0-19BD-E18B89F5C9A6}"/>
              </a:ext>
            </a:extLst>
          </p:cNvPr>
          <p:cNvSpPr/>
          <p:nvPr/>
        </p:nvSpPr>
        <p:spPr>
          <a:xfrm>
            <a:off x="768224" y="858416"/>
            <a:ext cx="10655552" cy="50851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Google Shape;61;gf20878f4b1_0_68"/>
          <p:cNvSpPr txBox="1">
            <a:spLocks noGrp="1"/>
          </p:cNvSpPr>
          <p:nvPr>
            <p:ph type="ctrTitle"/>
          </p:nvPr>
        </p:nvSpPr>
        <p:spPr>
          <a:xfrm>
            <a:off x="755779" y="1129006"/>
            <a:ext cx="10534261" cy="399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740" dirty="0"/>
              <a:t>DESENVOLVIMENTO DE HARDWARE E SOFTWARE PARA GERAÇÃO DE CAMPO MAGNÉTICO CONTROLÁVEL UTILIZANDO GAIOLA DE HELMHOLTZ</a:t>
            </a:r>
            <a:endParaRPr sz="3740" dirty="0"/>
          </a:p>
        </p:txBody>
      </p:sp>
      <p:sp>
        <p:nvSpPr>
          <p:cNvPr id="62" name="Google Shape;62;gf20878f4b1_0_68"/>
          <p:cNvSpPr txBox="1">
            <a:spLocks noGrp="1"/>
          </p:cNvSpPr>
          <p:nvPr>
            <p:ph type="subTitle" idx="1"/>
          </p:nvPr>
        </p:nvSpPr>
        <p:spPr>
          <a:xfrm>
            <a:off x="4059600" y="4755200"/>
            <a:ext cx="40728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833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6665"/>
              <a:buNone/>
            </a:pPr>
            <a:r>
              <a:rPr lang="pt-BR" sz="2400" dirty="0"/>
              <a:t>Apresentação por Thiago H. F. da Silva</a:t>
            </a:r>
            <a:endParaRPr sz="24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256D625-1EBA-095D-A276-1E6C5702CA0E}"/>
              </a:ext>
            </a:extLst>
          </p:cNvPr>
          <p:cNvCxnSpPr/>
          <p:nvPr/>
        </p:nvCxnSpPr>
        <p:spPr>
          <a:xfrm>
            <a:off x="354563" y="867746"/>
            <a:ext cx="1726164" cy="0"/>
          </a:xfrm>
          <a:prstGeom prst="line">
            <a:avLst/>
          </a:prstGeom>
          <a:ln>
            <a:solidFill>
              <a:srgbClr val="99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677152F-92BC-6798-08FD-AD40B3540A5C}"/>
              </a:ext>
            </a:extLst>
          </p:cNvPr>
          <p:cNvCxnSpPr/>
          <p:nvPr/>
        </p:nvCxnSpPr>
        <p:spPr>
          <a:xfrm>
            <a:off x="9697612" y="5952933"/>
            <a:ext cx="1726164" cy="0"/>
          </a:xfrm>
          <a:prstGeom prst="line">
            <a:avLst/>
          </a:prstGeom>
          <a:ln>
            <a:solidFill>
              <a:srgbClr val="99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5FB3B67-141F-810B-E9DF-39445E88DB4E}"/>
              </a:ext>
            </a:extLst>
          </p:cNvPr>
          <p:cNvCxnSpPr>
            <a:cxnSpLocks/>
          </p:cNvCxnSpPr>
          <p:nvPr/>
        </p:nvCxnSpPr>
        <p:spPr>
          <a:xfrm>
            <a:off x="11423776" y="4550712"/>
            <a:ext cx="0" cy="1392889"/>
          </a:xfrm>
          <a:prstGeom prst="line">
            <a:avLst/>
          </a:prstGeom>
          <a:ln>
            <a:solidFill>
              <a:srgbClr val="99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D0E9E8B-5B99-2A5E-DB65-4D8FF85DC4AC}"/>
              </a:ext>
            </a:extLst>
          </p:cNvPr>
          <p:cNvCxnSpPr>
            <a:cxnSpLocks/>
          </p:cNvCxnSpPr>
          <p:nvPr/>
        </p:nvCxnSpPr>
        <p:spPr>
          <a:xfrm>
            <a:off x="354563" y="867746"/>
            <a:ext cx="0" cy="1392889"/>
          </a:xfrm>
          <a:prstGeom prst="line">
            <a:avLst/>
          </a:prstGeom>
          <a:ln>
            <a:solidFill>
              <a:srgbClr val="99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ab05dff1_0_27"/>
          <p:cNvSpPr txBox="1">
            <a:spLocks noGrp="1"/>
          </p:cNvSpPr>
          <p:nvPr>
            <p:ph type="title"/>
          </p:nvPr>
        </p:nvSpPr>
        <p:spPr>
          <a:xfrm>
            <a:off x="331624" y="0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Primeiro protótipo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3BFC14-207D-2E89-D365-C2F0BCEC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79" y="946256"/>
            <a:ext cx="5050441" cy="58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Aprimoramento do circuito de ponte H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Refazer esquemáticos.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O esquemático original foi subdividido em 6 esquemáticos: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Diagrama macro,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Microcontrolador,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Osciladores,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Pote H referente ao eixo x,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Ponte H referente ao eixo y e</a:t>
            </a:r>
          </a:p>
          <a:p>
            <a:pPr lvl="2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pt-BR" sz="1700" dirty="0"/>
              <a:t>Ponte H referente ao eixo z. 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Microcontrolador passou a ter um </a:t>
            </a:r>
            <a:r>
              <a:rPr lang="pt-BR" sz="1700" i="1" dirty="0"/>
              <a:t>firmware </a:t>
            </a:r>
            <a:r>
              <a:rPr lang="pt-BR" sz="1700" dirty="0"/>
              <a:t>próprio</a:t>
            </a:r>
            <a:r>
              <a:rPr lang="pt-BR" sz="1700" i="1" dirty="0"/>
              <a:t>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Foi adicionado resistores de </a:t>
            </a:r>
            <a:r>
              <a:rPr lang="pt-BR" sz="1700" i="1" dirty="0" err="1"/>
              <a:t>pull-down</a:t>
            </a:r>
            <a:r>
              <a:rPr lang="pt-BR" sz="1700" dirty="0"/>
              <a:t> nas saídas do microcontrolador.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Foi modificado a frequência do oscilador de 83 Hz para 80 kHz.</a:t>
            </a:r>
          </a:p>
          <a:p>
            <a:pPr marL="546100" lvl="1" indent="0">
              <a:lnSpc>
                <a:spcPct val="150000"/>
              </a:lnSpc>
              <a:buSzPts val="2200"/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48857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ab05dff1_0_27"/>
          <p:cNvSpPr txBox="1">
            <a:spLocks noGrp="1"/>
          </p:cNvSpPr>
          <p:nvPr>
            <p:ph type="title"/>
          </p:nvPr>
        </p:nvSpPr>
        <p:spPr>
          <a:xfrm>
            <a:off x="331624" y="0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de inversão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1243D6-E8BE-EB7A-7C7F-CAAD1E3A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34" y="1108500"/>
            <a:ext cx="6997532" cy="5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9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ab05dff1_0_27"/>
          <p:cNvSpPr txBox="1">
            <a:spLocks noGrp="1"/>
          </p:cNvSpPr>
          <p:nvPr>
            <p:ph type="title"/>
          </p:nvPr>
        </p:nvSpPr>
        <p:spPr>
          <a:xfrm>
            <a:off x="331624" y="0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Segundo Protótipo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543EE4-2514-23FC-1C87-E8E23E42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3" y="1473810"/>
            <a:ext cx="6024205" cy="39808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89A2AC-3B1F-0777-9EE8-78290CB8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18" y="1479362"/>
            <a:ext cx="4708899" cy="39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Aprimoramento do circuito de ponte H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Desenvolvimento de novo </a:t>
            </a:r>
            <a:r>
              <a:rPr lang="pt-BR" sz="2200" i="1" dirty="0"/>
              <a:t>layout</a:t>
            </a:r>
            <a:r>
              <a:rPr lang="pt-BR" sz="2200" dirty="0"/>
              <a:t> da placa de circuito impresso.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Substituição de alguns componentes PTH por componentes SMD.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Melhor aproveitamento da área utilizada</a:t>
            </a:r>
            <a:r>
              <a:rPr lang="pt-BR" sz="1700" i="1" dirty="0"/>
              <a:t>.</a:t>
            </a:r>
          </a:p>
          <a:p>
            <a:pPr lvl="1" indent="-368300">
              <a:lnSpc>
                <a:spcPct val="150000"/>
              </a:lnSpc>
              <a:buSzPts val="2200"/>
              <a:buFont typeface="Courier New" panose="02070309020205020404" pitchFamily="49" charset="0"/>
              <a:buChar char="o"/>
            </a:pPr>
            <a:r>
              <a:rPr lang="pt-BR" sz="1700" dirty="0"/>
              <a:t>Placa foi impressa utilizando técnicas convencionais de fabricação.</a:t>
            </a:r>
          </a:p>
          <a:p>
            <a:pPr marL="546100" lvl="1" indent="0">
              <a:lnSpc>
                <a:spcPct val="150000"/>
              </a:lnSpc>
              <a:buSzPts val="2200"/>
              <a:buNone/>
            </a:pPr>
            <a:endParaRPr lang="pt-BR" sz="1700" dirty="0"/>
          </a:p>
          <a:p>
            <a:pPr marL="546100" lvl="1" indent="0">
              <a:lnSpc>
                <a:spcPct val="150000"/>
              </a:lnSpc>
              <a:buSzPts val="2200"/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9779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ab05dff1_0_27"/>
          <p:cNvSpPr txBox="1">
            <a:spLocks noGrp="1"/>
          </p:cNvSpPr>
          <p:nvPr>
            <p:ph type="title"/>
          </p:nvPr>
        </p:nvSpPr>
        <p:spPr>
          <a:xfrm>
            <a:off x="331624" y="0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Terceiro Protótipo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0C61B-38C0-AE2C-B601-A2F65884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7" y="1446872"/>
            <a:ext cx="5514391" cy="40402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E7AC8B-2972-E008-28AE-6EC9D733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19" y="1446872"/>
            <a:ext cx="4540898" cy="40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Magnetômetro HMR2300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Distorção </a:t>
            </a:r>
            <a:r>
              <a:rPr lang="pt-BR" sz="2200" i="1" dirty="0"/>
              <a:t>hard-iron</a:t>
            </a:r>
            <a:r>
              <a:rPr lang="pt-BR" sz="2200" dirty="0"/>
              <a:t> e distorção </a:t>
            </a:r>
            <a:r>
              <a:rPr lang="pt-BR" sz="2200" i="1" dirty="0"/>
              <a:t>soft-iron.</a:t>
            </a:r>
            <a:endParaRPr sz="2200" dirty="0"/>
          </a:p>
        </p:txBody>
      </p:sp>
      <p:pic>
        <p:nvPicPr>
          <p:cNvPr id="2" name="Picture 2" descr="https://www.newark.com/productimages/large/en_US/4462789.jpg">
            <a:extLst>
              <a:ext uri="{FF2B5EF4-FFF2-40B4-BE49-F238E27FC236}">
                <a16:creationId xmlns:a16="http://schemas.microsoft.com/office/drawing/2014/main" id="{27E05B38-9D3B-8F2E-3112-D4D9AC02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46" y="2788217"/>
            <a:ext cx="3161233" cy="309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EECE29-A5E9-97C7-162E-D339E6EF6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06" y="2706176"/>
            <a:ext cx="6535062" cy="26959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Calibração do magnetômetro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O campo medido pelo magnetômetro descalibrado é dado por: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Realizando a expansão: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50ADB-9BBE-744B-2CA6-F0937FE5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90" y="1983474"/>
            <a:ext cx="5630061" cy="9335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DABC52-DF47-9DAD-BA91-D91DFE9A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06" y="3644456"/>
            <a:ext cx="994548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Calibração do magnetômetro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Subtraindo das amostras o vetor de deslocamento, tem-se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Realizando a expansão: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Estimando o campo magnético local: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9D025B-57AD-2534-0309-1B0BBDD9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74" y="1988139"/>
            <a:ext cx="2876951" cy="8383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FDAD4B-9BA4-CFDC-0617-B3ADB6CF3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82" y="3514478"/>
            <a:ext cx="4353533" cy="7621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B60F23-2846-018A-4C3F-5F1D1EE34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024" y="5101809"/>
            <a:ext cx="374384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Correção das leituras do magnetômetro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O Campo magnético real é dado por 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DA7B71-32B2-71CC-A8E5-E1804908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34" y="1987420"/>
            <a:ext cx="7984131" cy="28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7c0a12e88_0_5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Gerador de Campo Magnético</a:t>
            </a:r>
            <a:endParaRPr dirty="0"/>
          </a:p>
        </p:txBody>
      </p:sp>
      <p:sp>
        <p:nvSpPr>
          <p:cNvPr id="81" name="Google Shape;81;g117c0a12e88_0_5"/>
          <p:cNvSpPr txBox="1">
            <a:spLocks noGrp="1"/>
          </p:cNvSpPr>
          <p:nvPr>
            <p:ph type="body" idx="1"/>
          </p:nvPr>
        </p:nvSpPr>
        <p:spPr>
          <a:xfrm>
            <a:off x="415600" y="1995775"/>
            <a:ext cx="11360700" cy="41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Estrutura de gaiola de </a:t>
            </a:r>
            <a:r>
              <a:rPr lang="pt-BR" dirty="0" err="1"/>
              <a:t>Helmholtz</a:t>
            </a:r>
            <a:r>
              <a:rPr lang="pt-BR" dirty="0"/>
              <a:t>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Campo gerado é linear com relação à corrente.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Três pares de bobinas quadradas.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ED2C96-CFCA-23F5-766C-B82FAD67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63" y="4357436"/>
            <a:ext cx="4096139" cy="1123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FB5FD4-541E-5FF2-F516-6CDFA09B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78" y="2273534"/>
            <a:ext cx="3354831" cy="37296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Identificação do Modelo da Gaiola de </a:t>
            </a:r>
            <a:r>
              <a:rPr lang="pt-BR" dirty="0" err="1"/>
              <a:t>Helmholtz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O modelo matemático da gaiola 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Tempo de amostragem: 100 </a:t>
            </a:r>
            <a:r>
              <a:rPr lang="pt-BR" sz="2200" dirty="0" err="1"/>
              <a:t>ms</a:t>
            </a:r>
            <a:r>
              <a:rPr lang="pt-BR" sz="2200" dirty="0"/>
              <a:t>  &gt; tempo de convergência: 15 ms.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286AA2-FCB5-1FF9-0F28-9352E39A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70" y="2019103"/>
            <a:ext cx="4753638" cy="14098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7A0D46-CEE4-BDDC-7991-AD50C7373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689" y="4239983"/>
            <a:ext cx="734480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5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Matriz de Ajuste de tensão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O modelo utilizado.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Isolando o vetor de tensão tem-se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C024C2-C8DA-BE37-3F20-E4156535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76" y="1970226"/>
            <a:ext cx="5096586" cy="12955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E05395-BF4A-86EA-86B8-42770C0D4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76" y="4325133"/>
            <a:ext cx="3962953" cy="132416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A88698-8F99-E8C2-0B8A-28FF3316F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469" y="3232891"/>
            <a:ext cx="35247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Sistema em malha fechada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Topologia do controlador: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E7D5E9-6BE3-E927-FE66-CCEAADDB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61" y="2024733"/>
            <a:ext cx="7608545" cy="39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5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b05dff1_0_41"/>
          <p:cNvSpPr txBox="1">
            <a:spLocks noGrp="1"/>
          </p:cNvSpPr>
          <p:nvPr>
            <p:ph type="title"/>
          </p:nvPr>
        </p:nvSpPr>
        <p:spPr>
          <a:xfrm>
            <a:off x="415650" y="1399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Sistema em malha fechada</a:t>
            </a:r>
            <a:endParaRPr dirty="0"/>
          </a:p>
        </p:txBody>
      </p:sp>
      <p:sp>
        <p:nvSpPr>
          <p:cNvPr id="116" name="Google Shape;116;g122ab05dff1_0_41"/>
          <p:cNvSpPr txBox="1">
            <a:spLocks noGrp="1"/>
          </p:cNvSpPr>
          <p:nvPr>
            <p:ph type="body" idx="1"/>
          </p:nvPr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Erro de tensão a partir do erro de campo magnético: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 dirty="0"/>
              <a:t>Implementação do controlador PI: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pt-BR" sz="2200"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4C1905-D0C1-C681-303D-19EDA7C0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50" y="4085408"/>
            <a:ext cx="7344800" cy="19528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F8132A-4A47-E3DC-EAB9-F491EC0E5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67" y="1993349"/>
            <a:ext cx="2544466" cy="15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0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C4B91-92F6-2EE3-D7F4-539B9B5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 utilizando </a:t>
            </a:r>
            <a:r>
              <a:rPr lang="pt-BR" dirty="0" err="1"/>
              <a:t>PysimpleGUI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F2B285-9AE3-20D6-0D35-E96331C6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09" y="1529733"/>
            <a:ext cx="7098682" cy="51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8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C4B91-92F6-2EE3-D7F4-539B9B5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Importar campo magnético em formato JSON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F700DD-51C2-F754-7774-EDD1B5B0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90" y="1529733"/>
            <a:ext cx="7087020" cy="517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7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Calibração Magnetômetro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65BB19-0E20-1AE6-5ED3-AC0981A6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9" y="1192280"/>
            <a:ext cx="5024106" cy="4332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B49A63-1EB8-75F5-7824-2E46F099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53" y="1625896"/>
            <a:ext cx="4684237" cy="38983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Calibração da Gaiola de </a:t>
            </a:r>
            <a:r>
              <a:rPr lang="pt-BR" b="1" dirty="0" err="1">
                <a:latin typeface="Open Sans"/>
                <a:ea typeface="Open Sans"/>
                <a:cs typeface="Open Sans"/>
                <a:sym typeface="Open Sans"/>
              </a:rPr>
              <a:t>Helmholtz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C1D5D-6AB8-A21A-411B-9FFB493E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6" y="3314678"/>
            <a:ext cx="6843457" cy="26162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145EBB-92F4-45AA-BEBD-7B74C32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36" y="3429000"/>
            <a:ext cx="3606552" cy="26162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127AC1-AEF5-8CC1-751F-739939E6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6" y="1478540"/>
            <a:ext cx="5595709" cy="14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144994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415600" y="1050086"/>
            <a:ext cx="771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Avaliação do Sistemas em malha aberta e malha fechada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5D1E4E-04D3-E22E-EABC-5711E57D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3" y="3429000"/>
            <a:ext cx="9774014" cy="1876687"/>
          </a:xfrm>
          <a:prstGeom prst="rect">
            <a:avLst/>
          </a:prstGeom>
        </p:spPr>
      </p:pic>
      <p:sp>
        <p:nvSpPr>
          <p:cNvPr id="5" name="Google Shape;116;g122ab05dff1_0_41">
            <a:extLst>
              <a:ext uri="{FF2B5EF4-FFF2-40B4-BE49-F238E27FC236}">
                <a16:creationId xmlns:a16="http://schemas.microsoft.com/office/drawing/2014/main" id="{DA80996B-0C71-055A-0986-98FF11E27C2F}"/>
              </a:ext>
            </a:extLst>
          </p:cNvPr>
          <p:cNvSpPr txBox="1">
            <a:spLocks/>
          </p:cNvSpPr>
          <p:nvPr/>
        </p:nvSpPr>
        <p:spPr>
          <a:xfrm>
            <a:off x="415600" y="1366250"/>
            <a:ext cx="11360700" cy="473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50000"/>
              </a:lnSpc>
              <a:buSzPts val="2200"/>
              <a:buFont typeface="Arial"/>
              <a:buChar char="●"/>
            </a:pPr>
            <a:r>
              <a:rPr lang="pt-BR" sz="2200" dirty="0"/>
              <a:t>MA1 apresentou erros de até 7%.</a:t>
            </a:r>
          </a:p>
          <a:p>
            <a:pPr marL="457200" indent="-368300">
              <a:lnSpc>
                <a:spcPct val="150000"/>
              </a:lnSpc>
              <a:buSzPts val="2200"/>
              <a:buFont typeface="Arial"/>
              <a:buChar char="●"/>
            </a:pPr>
            <a:r>
              <a:rPr lang="pt-BR" sz="2200" dirty="0"/>
              <a:t>MA2 apresentou erros de até 6,75%</a:t>
            </a:r>
          </a:p>
          <a:p>
            <a:pPr marL="457200" indent="-368300">
              <a:lnSpc>
                <a:spcPct val="150000"/>
              </a:lnSpc>
              <a:buSzPts val="2200"/>
              <a:buFont typeface="Arial"/>
              <a:buChar char="●"/>
            </a:pPr>
            <a:r>
              <a:rPr lang="pt-BR" sz="2200" dirty="0"/>
              <a:t>Campo PI apresentou erros de até 0,25%</a:t>
            </a:r>
          </a:p>
          <a:p>
            <a:pPr marL="457200" indent="-368300">
              <a:lnSpc>
                <a:spcPct val="150000"/>
              </a:lnSpc>
              <a:buSzPts val="2200"/>
              <a:buFont typeface="Arial"/>
              <a:buChar char="●"/>
            </a:pPr>
            <a:endParaRPr lang="pt-BR" sz="2200" dirty="0"/>
          </a:p>
          <a:p>
            <a:pPr marL="88900">
              <a:lnSpc>
                <a:spcPct val="150000"/>
              </a:lnSpc>
              <a:buSzPts val="2200"/>
            </a:pPr>
            <a:endParaRPr lang="pt-BR" sz="2200" dirty="0"/>
          </a:p>
          <a:p>
            <a:pPr marL="88900">
              <a:lnSpc>
                <a:spcPct val="150000"/>
              </a:lnSpc>
              <a:buSzPts val="2200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42895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85850" y="953994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Resposta ao degrau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FC134A-E55F-D57E-C486-F0E3779F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75" y="1294699"/>
            <a:ext cx="8996233" cy="491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7c0a12e88_0_5"/>
          <p:cNvSpPr txBox="1">
            <a:spLocks noGrp="1"/>
          </p:cNvSpPr>
          <p:nvPr>
            <p:ph type="title"/>
          </p:nvPr>
        </p:nvSpPr>
        <p:spPr>
          <a:xfrm>
            <a:off x="415650" y="245459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Gaiola de </a:t>
            </a:r>
            <a:r>
              <a:rPr lang="pt-BR" dirty="0" err="1"/>
              <a:t>Helmholtz</a:t>
            </a:r>
            <a:r>
              <a:rPr lang="pt-BR" dirty="0"/>
              <a:t> do LODESTAR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633599-30B0-4C9C-1F1A-F1F13957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367" y="1353959"/>
            <a:ext cx="5251870" cy="4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Controle em regime permanente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F02ECF-BE24-129D-52DA-BF9866D0D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1476062"/>
            <a:ext cx="11224727" cy="2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Controle em regime permanente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DDFCC5-596D-B60E-8A07-8DEB822D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13" y="1446406"/>
            <a:ext cx="8355373" cy="45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6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Controle em regime permanente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25FEE4-BBCF-405A-7997-527E7127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1" y="1446406"/>
            <a:ext cx="8488398" cy="45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7715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Reprodução do campo geomagnético medido pelo </a:t>
            </a:r>
            <a:r>
              <a:rPr lang="pt-BR" sz="2000" b="1" dirty="0" err="1">
                <a:latin typeface="Open Sans"/>
                <a:ea typeface="Open Sans"/>
                <a:cs typeface="Open Sans"/>
                <a:sym typeface="Open Sans"/>
              </a:rPr>
              <a:t>AlfaCrux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389D87-BFF5-C345-E59C-12680CF7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17" y="1446406"/>
            <a:ext cx="9726766" cy="5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7" y="953994"/>
            <a:ext cx="811819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Reprodução do campo geomagnético medido pelo </a:t>
            </a:r>
            <a:r>
              <a:rPr lang="pt-BR" sz="2000" b="1" dirty="0" err="1">
                <a:latin typeface="Open Sans"/>
                <a:ea typeface="Open Sans"/>
                <a:cs typeface="Open Sans"/>
                <a:sym typeface="Open Sans"/>
              </a:rPr>
              <a:t>AlfaCrux</a:t>
            </a: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DCCA59-0FA3-9EF9-D2DC-71A909EA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890" y="1446407"/>
            <a:ext cx="10020249" cy="54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21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b05dff1_0_102"/>
          <p:cNvSpPr txBox="1"/>
          <p:nvPr/>
        </p:nvSpPr>
        <p:spPr>
          <a:xfrm>
            <a:off x="2238300" y="153594"/>
            <a:ext cx="77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g122ab05dff1_0_102"/>
          <p:cNvSpPr txBox="1"/>
          <p:nvPr/>
        </p:nvSpPr>
        <p:spPr>
          <a:xfrm>
            <a:off x="857858" y="953994"/>
            <a:ext cx="1011494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Reconstrução do campo magnético na órbita do </a:t>
            </a:r>
            <a:r>
              <a:rPr lang="pt-BR" sz="2000" b="1" dirty="0" err="1">
                <a:latin typeface="Open Sans"/>
                <a:ea typeface="Open Sans"/>
                <a:cs typeface="Open Sans"/>
                <a:sym typeface="Open Sans"/>
              </a:rPr>
              <a:t>AlfaCrux</a:t>
            </a:r>
            <a:r>
              <a:rPr lang="pt-BR" sz="2000" b="1" dirty="0">
                <a:latin typeface="Open Sans"/>
                <a:ea typeface="Open Sans"/>
                <a:cs typeface="Open Sans"/>
                <a:sym typeface="Open Sans"/>
              </a:rPr>
              <a:t> a partir do TLE.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15389B-FBAE-0A64-8443-59C2E0480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79" y="1446406"/>
            <a:ext cx="9560544" cy="51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69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6bb28794_0_11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61" name="Google Shape;361;g1276bb28794_0_114"/>
          <p:cNvSpPr txBox="1">
            <a:spLocks noGrp="1"/>
          </p:cNvSpPr>
          <p:nvPr>
            <p:ph type="body" idx="1"/>
          </p:nvPr>
        </p:nvSpPr>
        <p:spPr>
          <a:xfrm>
            <a:off x="503853" y="1529733"/>
            <a:ext cx="11607281" cy="41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O projeto do circuito inversor foi aprimorado.​</a:t>
            </a:r>
            <a:endParaRPr sz="1800" dirty="0"/>
          </a:p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O </a:t>
            </a:r>
            <a:r>
              <a:rPr lang="pt-BR" sz="1800" i="1" dirty="0"/>
              <a:t>software </a:t>
            </a:r>
            <a:r>
              <a:rPr lang="pt-BR" sz="1800" dirty="0"/>
              <a:t>de operações foi desenvolvido facilitando a utilização da plataforma.</a:t>
            </a:r>
          </a:p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O sistema possui erro menor que 1,35 </a:t>
            </a:r>
            <a:r>
              <a:rPr lang="pt-BR" sz="1800" dirty="0" err="1"/>
              <a:t>uT</a:t>
            </a:r>
            <a:r>
              <a:rPr lang="pt-BR" sz="1800" dirty="0"/>
              <a:t> ( 6,75%) em malha aberta e erro menor que 0,05 </a:t>
            </a:r>
            <a:r>
              <a:rPr lang="pt-BR" sz="1800" dirty="0" err="1"/>
              <a:t>uT</a:t>
            </a:r>
            <a:r>
              <a:rPr lang="pt-BR" sz="1800" dirty="0"/>
              <a:t> (0,25%) em malha fechada.</a:t>
            </a:r>
          </a:p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Em regime permanente em malha fechada o sistema apresentou erros menores que 0,15 </a:t>
            </a:r>
            <a:r>
              <a:rPr lang="pt-BR" sz="1800" dirty="0" err="1"/>
              <a:t>uT</a:t>
            </a:r>
            <a:r>
              <a:rPr lang="pt-BR" sz="1800" dirty="0"/>
              <a:t> (0,8%)</a:t>
            </a:r>
          </a:p>
          <a:p>
            <a:pPr marL="8763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ab05dff1_0_15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Parâmetros Orbitais e Modelo de Campo Geomagnético</a:t>
            </a:r>
            <a:endParaRPr dirty="0"/>
          </a:p>
        </p:txBody>
      </p:sp>
      <p:sp>
        <p:nvSpPr>
          <p:cNvPr id="87" name="Google Shape;87;g122ab05dff1_0_15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SGP4 (Perturbações Simplificadas 4)</a:t>
            </a:r>
          </a:p>
          <a:p>
            <a:pPr lvl="1">
              <a:lnSpc>
                <a:spcPct val="150000"/>
              </a:lnSpc>
              <a:buSzPts val="2400"/>
              <a:buFont typeface="Courier New" panose="02070309020205020404" pitchFamily="49" charset="0"/>
              <a:buChar char="o"/>
            </a:pPr>
            <a:r>
              <a:rPr lang="pt-BR" dirty="0"/>
              <a:t>Tem como entrada os parâmetros orbitais (</a:t>
            </a:r>
            <a:r>
              <a:rPr lang="pt-BR" dirty="0" err="1"/>
              <a:t>TLEs</a:t>
            </a:r>
            <a:r>
              <a:rPr lang="pt-BR" dirty="0"/>
              <a:t>) e um instante de tempo. </a:t>
            </a:r>
          </a:p>
          <a:p>
            <a:pPr lvl="1">
              <a:lnSpc>
                <a:spcPct val="150000"/>
              </a:lnSpc>
              <a:buSzPts val="2400"/>
              <a:buFont typeface="Courier New" panose="02070309020205020404" pitchFamily="49" charset="0"/>
              <a:buChar char="o"/>
            </a:pPr>
            <a:r>
              <a:rPr lang="pt-BR" dirty="0"/>
              <a:t>Tem como saída a posição do satélite nesse mesmo instante de tempo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IGRF (Campo de Referência Geomagnético Internacional):</a:t>
            </a:r>
            <a:endParaRPr dirty="0"/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dirty="0"/>
              <a:t>Tem como entrada uma posição e um instante de tempo.</a:t>
            </a: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pt-BR" dirty="0"/>
              <a:t>Tem como saída o campo magnético nessa mesma posição e instante de tempo.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7c0a12e88_0_0"/>
          <p:cNvSpPr txBox="1">
            <a:spLocks noGrp="1"/>
          </p:cNvSpPr>
          <p:nvPr>
            <p:ph type="title"/>
          </p:nvPr>
        </p:nvSpPr>
        <p:spPr>
          <a:xfrm>
            <a:off x="415650" y="4078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Proposta do Trabalho</a:t>
            </a:r>
            <a:endParaRPr dirty="0"/>
          </a:p>
        </p:txBody>
      </p:sp>
      <p:sp>
        <p:nvSpPr>
          <p:cNvPr id="68" name="Google Shape;68;g117c0a12e88_0_0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Simular dinamicamente o campo magnético em órbita baixa.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Reproduzir o ambiente magnético do Satélite </a:t>
            </a:r>
            <a:r>
              <a:rPr lang="pt-BR" dirty="0" err="1"/>
              <a:t>AlfaCrux</a:t>
            </a:r>
            <a:r>
              <a:rPr lang="pt-BR" dirty="0"/>
              <a:t> com base nas medidas realizadas.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Desenvolver um </a:t>
            </a:r>
            <a:r>
              <a:rPr lang="pt-BR" i="1" dirty="0"/>
              <a:t>software</a:t>
            </a:r>
            <a:r>
              <a:rPr lang="pt-BR" dirty="0"/>
              <a:t> com interface gráfica para usuário que facilite a operação da gaiola de </a:t>
            </a:r>
            <a:r>
              <a:rPr lang="pt-BR" dirty="0" err="1"/>
              <a:t>Helmholtz</a:t>
            </a:r>
            <a:r>
              <a:rPr lang="pt-BR" dirty="0"/>
              <a:t>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Promover melhorias no sistema de geração de campo magnético.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7c0a12e88_0_0"/>
          <p:cNvSpPr txBox="1">
            <a:spLocks noGrp="1"/>
          </p:cNvSpPr>
          <p:nvPr>
            <p:ph type="title"/>
          </p:nvPr>
        </p:nvSpPr>
        <p:spPr>
          <a:xfrm>
            <a:off x="415650" y="4078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 dirty="0"/>
              <a:t>Subsistemas que forma o simulador de campo magnético</a:t>
            </a:r>
            <a:endParaRPr sz="4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BD0E21-BCB3-984D-AC29-BD346BEE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4" y="1449590"/>
            <a:ext cx="8192193" cy="46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7c0a12e88_0_21"/>
          <p:cNvSpPr txBox="1">
            <a:spLocks noGrp="1"/>
          </p:cNvSpPr>
          <p:nvPr>
            <p:ph type="title"/>
          </p:nvPr>
        </p:nvSpPr>
        <p:spPr>
          <a:xfrm>
            <a:off x="415650" y="26048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Fontes</a:t>
            </a:r>
            <a:endParaRPr dirty="0"/>
          </a:p>
        </p:txBody>
      </p:sp>
      <p:sp>
        <p:nvSpPr>
          <p:cNvPr id="93" name="Google Shape;93;g117c0a12e88_0_21"/>
          <p:cNvSpPr txBox="1">
            <a:spLocks noGrp="1"/>
          </p:cNvSpPr>
          <p:nvPr>
            <p:ph type="body" idx="1"/>
          </p:nvPr>
        </p:nvSpPr>
        <p:spPr>
          <a:xfrm>
            <a:off x="415650" y="1449477"/>
            <a:ext cx="9400204" cy="46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Tensão de saída entre 0 e 60 V.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Corrente de saída entre 0 e 50 A.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Podem ser comandadas pelo barramento GPIB.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Precisão de programação de tensão de 0,035% + 40mV.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Se comunicam em TMSL ou SCPI.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Fontes A e C apresentaram falha.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76C291-F40D-065C-4F30-9DF28F7E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18" y="3273738"/>
            <a:ext cx="4335648" cy="3279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7c0a12e88_0_21"/>
          <p:cNvSpPr txBox="1">
            <a:spLocks noGrp="1"/>
          </p:cNvSpPr>
          <p:nvPr>
            <p:ph type="title"/>
          </p:nvPr>
        </p:nvSpPr>
        <p:spPr>
          <a:xfrm>
            <a:off x="415650" y="26048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TMSL e seus equivalentes em SCPI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01C3A2-813E-F7F8-9082-D70E928D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59" y="1181148"/>
            <a:ext cx="7949681" cy="50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0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ab05dff1_0_27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Circuito de ponte H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4FBCF8-6C9E-3778-2F97-B0E7076D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81" y="1529733"/>
            <a:ext cx="8335538" cy="40296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670</Words>
  <Application>Microsoft Office PowerPoint</Application>
  <PresentationFormat>Widescreen</PresentationFormat>
  <Paragraphs>125</Paragraphs>
  <Slides>36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Open Sans</vt:lpstr>
      <vt:lpstr>Economica</vt:lpstr>
      <vt:lpstr>Courier New</vt:lpstr>
      <vt:lpstr>Arial</vt:lpstr>
      <vt:lpstr>Luxe</vt:lpstr>
      <vt:lpstr>DESENVOLVIMENTO DE HARDWARE E SOFTWARE PARA GERAÇÃO DE CAMPO MAGNÉTICO CONTROLÁVEL UTILIZANDO GAIOLA DE HELMHOLTZ</vt:lpstr>
      <vt:lpstr>Gerador de Campo Magnético</vt:lpstr>
      <vt:lpstr>Gaiola de Helmholtz do LODESTAR</vt:lpstr>
      <vt:lpstr>Parâmetros Orbitais e Modelo de Campo Geomagnético</vt:lpstr>
      <vt:lpstr>Proposta do Trabalho</vt:lpstr>
      <vt:lpstr>Subsistemas que forma o simulador de campo magnético</vt:lpstr>
      <vt:lpstr>Fontes</vt:lpstr>
      <vt:lpstr>Comandos TMSL e seus equivalentes em SCPI </vt:lpstr>
      <vt:lpstr>Circuito de ponte H</vt:lpstr>
      <vt:lpstr>Primeiro protótipo</vt:lpstr>
      <vt:lpstr>Aprimoramento do circuito de ponte H</vt:lpstr>
      <vt:lpstr>Comandos de inversão</vt:lpstr>
      <vt:lpstr>Segundo Protótipo</vt:lpstr>
      <vt:lpstr>Aprimoramento do circuito de ponte H</vt:lpstr>
      <vt:lpstr>Terceiro Protótipo</vt:lpstr>
      <vt:lpstr>Magnetômetro HMR2300</vt:lpstr>
      <vt:lpstr>Calibração do magnetômetro</vt:lpstr>
      <vt:lpstr>Calibração do magnetômetro</vt:lpstr>
      <vt:lpstr>Correção das leituras do magnetômetro</vt:lpstr>
      <vt:lpstr>Identificação do Modelo da Gaiola de Helmholtz</vt:lpstr>
      <vt:lpstr>Matriz de Ajuste de tensão</vt:lpstr>
      <vt:lpstr>Sistema em malha fechada</vt:lpstr>
      <vt:lpstr>Sistema em malha fechada</vt:lpstr>
      <vt:lpstr>Interface utilizando PysimpleGUI</vt:lpstr>
      <vt:lpstr>Importar campo magnético em formato JSON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HARDWARE E SOFTWARE PARA GERAÇÃO DE CAMPO MAGNÉTICO CONTROLÁVEL UTILIZANDO GAIOLA DE HELMHOLTZ</dc:title>
  <dc:creator>Thiago Henrique</dc:creator>
  <cp:lastModifiedBy>Thiago Henrique</cp:lastModifiedBy>
  <cp:revision>2</cp:revision>
  <dcterms:created xsi:type="dcterms:W3CDTF">2021-07-27T13:39:14Z</dcterms:created>
  <dcterms:modified xsi:type="dcterms:W3CDTF">2022-09-27T03:10:21Z</dcterms:modified>
</cp:coreProperties>
</file>